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Interphases" charset="1" panose="02000503020000020004"/>
      <p:regular r:id="rId12"/>
    </p:embeddedFont>
    <p:embeddedFont>
      <p:font typeface="Montserrat Semi-Bold" charset="1" panose="00000700000000000000"/>
      <p:regular r:id="rId13"/>
    </p:embeddedFont>
    <p:embeddedFont>
      <p:font typeface="TT Interphases Bold" charset="1" panose="0200080306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gif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gif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gif" Type="http://schemas.openxmlformats.org/officeDocument/2006/relationships/image"/><Relationship Id="rId17" Target="../media/image22.gif" Type="http://schemas.openxmlformats.org/officeDocument/2006/relationships/image"/><Relationship Id="rId18" Target="../media/image23.gif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gif" Type="http://schemas.openxmlformats.org/officeDocument/2006/relationships/image"/><Relationship Id="rId6" Target="../media/image11.gif" Type="http://schemas.openxmlformats.org/officeDocument/2006/relationships/image"/><Relationship Id="rId7" Target="../media/image12.gif" Type="http://schemas.openxmlformats.org/officeDocument/2006/relationships/image"/><Relationship Id="rId8" Target="../media/image13.gif" Type="http://schemas.openxmlformats.org/officeDocument/2006/relationships/image"/><Relationship Id="rId9" Target="../media/image1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8068" y="1028700"/>
            <a:ext cx="7571232" cy="8229600"/>
          </a:xfrm>
          <a:custGeom>
            <a:avLst/>
            <a:gdLst/>
            <a:ahLst/>
            <a:cxnLst/>
            <a:rect r="r" b="b" t="t" l="l"/>
            <a:pathLst>
              <a:path h="8229600" w="7571232">
                <a:moveTo>
                  <a:pt x="0" y="0"/>
                </a:moveTo>
                <a:lnTo>
                  <a:pt x="7571232" y="0"/>
                </a:lnTo>
                <a:lnTo>
                  <a:pt x="75712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12167"/>
            <a:ext cx="7659445" cy="286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0"/>
              </a:lnSpc>
            </a:pPr>
            <a:r>
              <a:rPr lang="en-US" sz="12334" spc="-6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409358" y="3214267"/>
            <a:ext cx="1543050" cy="1543050"/>
          </a:xfrm>
          <a:custGeom>
            <a:avLst/>
            <a:gdLst/>
            <a:ahLst/>
            <a:cxnLst/>
            <a:rect r="r" b="b" t="t" l="l"/>
            <a:pathLst>
              <a:path h="1543050" w="1543050">
                <a:moveTo>
                  <a:pt x="0" y="0"/>
                </a:moveTo>
                <a:lnTo>
                  <a:pt x="1543050" y="0"/>
                </a:lnTo>
                <a:lnTo>
                  <a:pt x="154305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4347" y="3375518"/>
            <a:ext cx="3230095" cy="3975502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4855" t="-44456" r="-19848" b="-50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48002" y="3375518"/>
            <a:ext cx="3230095" cy="3975502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3"/>
              <a:stretch>
                <a:fillRect l="-14073" t="-44779" r="-16161" b="-433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17686" y="3375518"/>
            <a:ext cx="3230095" cy="3975502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17835" t="-38030" r="-9300" b="-45609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5188" b="3973"/>
          <a:stretch>
            <a:fillRect/>
          </a:stretch>
        </p:blipFill>
        <p:spPr>
          <a:xfrm flipH="false" flipV="false" rot="0">
            <a:off x="3716528" y="6259515"/>
            <a:ext cx="991477" cy="10915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32628"/>
          <a:stretch>
            <a:fillRect/>
          </a:stretch>
        </p:blipFill>
        <p:spPr>
          <a:xfrm flipH="true" flipV="false" rot="0">
            <a:off x="12473548" y="6329233"/>
            <a:ext cx="1471144" cy="102178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6729466" y="1381673"/>
            <a:ext cx="1524011" cy="119380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29943"/>
          <a:stretch>
            <a:fillRect/>
          </a:stretch>
        </p:blipFill>
        <p:spPr>
          <a:xfrm flipH="false" flipV="false" rot="0">
            <a:off x="14562553" y="6235052"/>
            <a:ext cx="1576823" cy="11102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877672" y="4238639"/>
            <a:ext cx="676931" cy="96704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378021" y="3741379"/>
            <a:ext cx="1389187" cy="65291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1239100">
            <a:off x="3681380" y="3533222"/>
            <a:ext cx="1358630" cy="1035905"/>
          </a:xfrm>
          <a:custGeom>
            <a:avLst/>
            <a:gdLst/>
            <a:ahLst/>
            <a:cxnLst/>
            <a:rect r="r" b="b" t="t" l="l"/>
            <a:pathLst>
              <a:path h="1035905" w="1358630">
                <a:moveTo>
                  <a:pt x="0" y="498340"/>
                </a:moveTo>
                <a:lnTo>
                  <a:pt x="1119291" y="0"/>
                </a:lnTo>
                <a:lnTo>
                  <a:pt x="1358630" y="537565"/>
                </a:lnTo>
                <a:lnTo>
                  <a:pt x="239340" y="1035905"/>
                </a:lnTo>
                <a:lnTo>
                  <a:pt x="0" y="49834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63" t="0" r="0" b="-10267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863898" y="4517352"/>
            <a:ext cx="622949" cy="53885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7663847" y="5001389"/>
            <a:ext cx="622949" cy="53885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4970329" y="5205684"/>
            <a:ext cx="618389" cy="1344325"/>
          </a:xfrm>
          <a:custGeom>
            <a:avLst/>
            <a:gdLst/>
            <a:ahLst/>
            <a:cxnLst/>
            <a:rect r="r" b="b" t="t" l="l"/>
            <a:pathLst>
              <a:path h="1344325" w="618389">
                <a:moveTo>
                  <a:pt x="0" y="0"/>
                </a:moveTo>
                <a:lnTo>
                  <a:pt x="618390" y="0"/>
                </a:lnTo>
                <a:lnTo>
                  <a:pt x="618390" y="1344325"/>
                </a:lnTo>
                <a:lnTo>
                  <a:pt x="0" y="1344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rcRect l="11167" t="0" r="0" b="25670"/>
          <a:stretch>
            <a:fillRect/>
          </a:stretch>
        </p:blipFill>
        <p:spPr>
          <a:xfrm flipH="false" flipV="false" rot="1110078">
            <a:off x="3849629" y="3289094"/>
            <a:ext cx="2206064" cy="186454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440967" y="966516"/>
            <a:ext cx="1776209" cy="121670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1162552">
            <a:off x="2806792" y="3316085"/>
            <a:ext cx="832619" cy="81118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988735" y="7404627"/>
            <a:ext cx="2487996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DIONESYUS DIVO CRISTA MARVINO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9736" y="1393893"/>
            <a:ext cx="9596764" cy="160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4"/>
              </a:lnSpc>
            </a:pPr>
            <a:r>
              <a:rPr lang="en-US" b="true" sz="936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4347" y="7404627"/>
            <a:ext cx="3230095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298" b="true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BALQIS AMANDA PUTRI </a:t>
            </a:r>
          </a:p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HAMBALI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31483" y="7404627"/>
            <a:ext cx="2263133" cy="11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CANTIKKA MAY ARISTIANTI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77338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53683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47022" y="8931172"/>
            <a:ext cx="2371423" cy="38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NIM 234311012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9079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7535" y="0"/>
            <a:ext cx="4720465" cy="3716294"/>
          </a:xfrm>
          <a:custGeom>
            <a:avLst/>
            <a:gdLst/>
            <a:ahLst/>
            <a:cxnLst/>
            <a:rect r="r" b="b" t="t" l="l"/>
            <a:pathLst>
              <a:path h="3716294" w="4720465">
                <a:moveTo>
                  <a:pt x="0" y="0"/>
                </a:moveTo>
                <a:lnTo>
                  <a:pt x="4720465" y="0"/>
                </a:lnTo>
                <a:lnTo>
                  <a:pt x="4720465" y="3716294"/>
                </a:lnTo>
                <a:lnTo>
                  <a:pt x="0" y="37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76350"/>
            <a:ext cx="10281261" cy="271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8000" spc="-39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Contoh Kasus: NHANES 2013–2014 – Age Prediction Subset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418" y="4539605"/>
            <a:ext cx="15828483" cy="372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Pada studi ini digunakan data NHANES 2013–2014 untuk memprediksi apakah seorang individu tergolong senior atau non-senior.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Variabel target yang digunakan adalah age_group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yang dibentuk dari 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usia asli responden </a:t>
            </a:r>
            <a:r>
              <a:rPr lang="en-US" b="true" sz="3000" spc="-147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(RIDAGEYR)</a:t>
            </a:r>
            <a:r>
              <a:rPr lang="en-US" b="true" sz="3000" spc="-147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digunakan untuk m</a:t>
            </a: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emodelkan hubungan antara karakteristik fisik, gaya hidup, dan indikator biokimia dengan kemungkinan seseorang termasuk kelompok usia senior, sehingga dapat diketahui faktor-faktor yang paling berpengaruh terhadap kategori usia pada data NHANES.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1194525" y="1779115"/>
            <a:ext cx="860360" cy="3013998"/>
          </a:xfrm>
          <a:custGeom>
            <a:avLst/>
            <a:gdLst/>
            <a:ahLst/>
            <a:cxnLst/>
            <a:rect r="r" b="b" t="t" l="l"/>
            <a:pathLst>
              <a:path h="3013998" w="860360">
                <a:moveTo>
                  <a:pt x="0" y="0"/>
                </a:moveTo>
                <a:lnTo>
                  <a:pt x="860359" y="0"/>
                </a:lnTo>
                <a:lnTo>
                  <a:pt x="860359" y="3013998"/>
                </a:lnTo>
                <a:lnTo>
                  <a:pt x="0" y="301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19" y="458641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9079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7535" y="0"/>
            <a:ext cx="4720465" cy="3716294"/>
          </a:xfrm>
          <a:custGeom>
            <a:avLst/>
            <a:gdLst/>
            <a:ahLst/>
            <a:cxnLst/>
            <a:rect r="r" b="b" t="t" l="l"/>
            <a:pathLst>
              <a:path h="3716294" w="4720465">
                <a:moveTo>
                  <a:pt x="0" y="0"/>
                </a:moveTo>
                <a:lnTo>
                  <a:pt x="4720465" y="0"/>
                </a:lnTo>
                <a:lnTo>
                  <a:pt x="4720465" y="3716294"/>
                </a:lnTo>
                <a:lnTo>
                  <a:pt x="0" y="371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300" y="1673406"/>
            <a:ext cx="12538835" cy="161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9"/>
              </a:lnSpc>
            </a:pPr>
            <a:r>
              <a:rPr lang="en-US" sz="6999" spc="-34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NHANES 2013–2014 – Age Prediction Subset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86350"/>
            <a:ext cx="16038336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Model berhasil memprediksi kategori usia (Adult vs Senior) d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eng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ak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urasi y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ang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cukup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gi pada data t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ain, validati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n, dan test (≈84%). Namun, performanya sangat rendah dalam mendeteksi kela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Senior, terlihat dari p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recision, re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call, dan F1-score yang kecil serta c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onfusion matrix yang menunjukkan bany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ak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Sen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 dipred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sebaga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Ad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lt. Koef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sie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mo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enunjukkan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bel sepe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glukosa darah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memiliki pengaru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leb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ar,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meskipun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k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eseluruhan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koef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isi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 r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tif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kecil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Secara umum,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Logistic Regression efektif untuk </a:t>
            </a: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kelas mayoritas tetapi kurang akurat untuk kelas minoritas, sehingga perlu teknik tambahan seperti penanganan imbalance data, penyesuaian threshold, atau model yang lebih kompleks.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2434405" y="-908479"/>
            <a:ext cx="860360" cy="3013998"/>
          </a:xfrm>
          <a:custGeom>
            <a:avLst/>
            <a:gdLst/>
            <a:ahLst/>
            <a:cxnLst/>
            <a:rect r="r" b="b" t="t" l="l"/>
            <a:pathLst>
              <a:path h="3013998" w="860360">
                <a:moveTo>
                  <a:pt x="0" y="0"/>
                </a:moveTo>
                <a:lnTo>
                  <a:pt x="860360" y="0"/>
                </a:lnTo>
                <a:lnTo>
                  <a:pt x="860360" y="3013998"/>
                </a:lnTo>
                <a:lnTo>
                  <a:pt x="0" y="301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19" y="458641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300" y="3840119"/>
            <a:ext cx="10281261" cy="48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3999" spc="-19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Kesimpulan Hasil Penerapan Logistic Regression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84313"/>
            <a:ext cx="7434401" cy="4636363"/>
          </a:xfrm>
          <a:custGeom>
            <a:avLst/>
            <a:gdLst/>
            <a:ahLst/>
            <a:cxnLst/>
            <a:rect r="r" b="b" t="t" l="l"/>
            <a:pathLst>
              <a:path h="4636363" w="7434401">
                <a:moveTo>
                  <a:pt x="0" y="0"/>
                </a:moveTo>
                <a:lnTo>
                  <a:pt x="7434401" y="0"/>
                </a:lnTo>
                <a:lnTo>
                  <a:pt x="7434401" y="4636363"/>
                </a:lnTo>
                <a:lnTo>
                  <a:pt x="0" y="463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89030" y="7814853"/>
            <a:ext cx="735454" cy="437261"/>
          </a:xfrm>
          <a:custGeom>
            <a:avLst/>
            <a:gdLst/>
            <a:ahLst/>
            <a:cxnLst/>
            <a:rect r="r" b="b" t="t" l="l"/>
            <a:pathLst>
              <a:path h="437261" w="735454">
                <a:moveTo>
                  <a:pt x="0" y="0"/>
                </a:moveTo>
                <a:lnTo>
                  <a:pt x="735455" y="0"/>
                </a:lnTo>
                <a:lnTo>
                  <a:pt x="735455" y="437261"/>
                </a:lnTo>
                <a:lnTo>
                  <a:pt x="0" y="43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30412"/>
            <a:ext cx="8360576" cy="10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Kesimpulan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39225" y="1152268"/>
            <a:ext cx="8535505" cy="80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Logistic Regression adalah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algori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tma klasifikasi biner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yang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memodelkan probabilitas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suatu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masuk ke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kelas positif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menggunakan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fungsi sigmoid dan kombinasi linear fitur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dengan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optimasi melalui Binary Cross-Entropy.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Pada studi NHANES 2013–2014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algoritma ini digunakan untuk memprediksi apakah responden termasuk kategori senior atau non-senior berdasarkan variabel kesehatan dan demografis seperti jenis kelamin, aktivitas fisik, BMI, glukosa darah, status diabetes, dan insulin.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b="true" sz="2700" spc="-132">
                <a:solidFill>
                  <a:srgbClr val="8D57F6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Secara keseluruhan, Logistic Regression cocok 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untuk masalah</a:t>
            </a:r>
            <a:r>
              <a:rPr lang="en-US" sz="2700" spc="-1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klasifikasi biner dengan hubungan fitur–target yang cenderung linear dan ketika interpretasi model menjadi prioritas. Namun, untuk pola data yang lebih kompleks atau non-linear, metode seperti Random Forest atau Neural Network biasanya memberikan hasil yang lebih baik.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9665" y="1028700"/>
            <a:ext cx="8259635" cy="8229600"/>
          </a:xfrm>
          <a:custGeom>
            <a:avLst/>
            <a:gdLst/>
            <a:ahLst/>
            <a:cxnLst/>
            <a:rect r="r" b="b" t="t" l="l"/>
            <a:pathLst>
              <a:path h="8229600" w="8259635">
                <a:moveTo>
                  <a:pt x="0" y="0"/>
                </a:moveTo>
                <a:lnTo>
                  <a:pt x="8259635" y="0"/>
                </a:lnTo>
                <a:lnTo>
                  <a:pt x="8259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718033"/>
            <a:ext cx="228600" cy="2286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00357"/>
            <a:ext cx="8332616" cy="174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4"/>
              </a:lnSpc>
            </a:pPr>
            <a:r>
              <a:rPr lang="en-US" sz="14395" spc="-70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6219" y="7708508"/>
            <a:ext cx="3628789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Kelompok 1 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19" y="8991981"/>
            <a:ext cx="3011896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Politeknik Negeri Madiun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6219" y="8350245"/>
            <a:ext cx="3628789" cy="2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1700" spc="-5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Teknologi Rekayasa Perangkat Lunak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8373867"/>
            <a:ext cx="228600" cy="228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79E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9029700"/>
            <a:ext cx="228600" cy="2286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Science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DAG47BDe7O0</dc:identifier>
  <dcterms:modified xsi:type="dcterms:W3CDTF">2011-08-01T06:04:30Z</dcterms:modified>
  <cp:revision>1</cp:revision>
  <dc:title>Data Analytics</dc:title>
</cp:coreProperties>
</file>